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N8iZXBvboLe3h3VXqidRc5ep+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i="0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University at Buffalo, The State University of New York logo" id="17" name="Google Shape;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6041226"/>
            <a:ext cx="4800600" cy="35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">
  <p:cSld name="Content and Photo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/>
          <p:nvPr>
            <p:ph idx="2" type="pic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5" name="Google Shape;65;p26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566928" y="2185416"/>
            <a:ext cx="5138928" cy="393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566928" y="2593340"/>
            <a:ext cx="5140515" cy="35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3" type="body"/>
          </p:nvPr>
        </p:nvSpPr>
        <p:spPr>
          <a:xfrm>
            <a:off x="6172200" y="2185416"/>
            <a:ext cx="5138928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18"/>
          <p:cNvSpPr txBox="1"/>
          <p:nvPr>
            <p:ph idx="4" type="body"/>
          </p:nvPr>
        </p:nvSpPr>
        <p:spPr>
          <a:xfrm>
            <a:off x="6172200" y="2590800"/>
            <a:ext cx="5138928" cy="353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Three Photos">
  <p:cSld name="Content and Three Photo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/>
          <p:nvPr>
            <p:ph idx="2" type="pic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9"/>
          <p:cNvSpPr/>
          <p:nvPr>
            <p:ph idx="3" type="pic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9"/>
          <p:cNvSpPr/>
          <p:nvPr>
            <p:ph idx="4" type="pic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Photo">
  <p:cSld name="Full Width Phot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/>
          <p:nvPr>
            <p:ph idx="2" type="pic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Graph">
  <p:cSld name="Content and Graph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1"/>
          <p:cNvSpPr/>
          <p:nvPr>
            <p:ph idx="2" type="chart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" type="subTitle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iversity at Buffalo, The State University of New York logo" id="52" name="Google Shape;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321146"/>
            <a:ext cx="4800600" cy="35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ble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" type="body"/>
          </p:nvPr>
        </p:nvSpPr>
        <p:spPr>
          <a:xfrm>
            <a:off x="566928" y="2185416"/>
            <a:ext cx="4500372" cy="394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2" type="body"/>
          </p:nvPr>
        </p:nvSpPr>
        <p:spPr>
          <a:xfrm>
            <a:off x="5410200" y="2185416"/>
            <a:ext cx="4498848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b="0" i="0" sz="3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760" lvl="4" marL="22860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at Buffalo, The State University of New York logo" id="12" name="Google Shape;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600" y="321146"/>
            <a:ext cx="4800600" cy="356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ciencedirect.com/science/article/pii/S2666188824002193" TargetMode="External"/><Relationship Id="rId4" Type="http://schemas.openxmlformats.org/officeDocument/2006/relationships/hyperlink" Target="https://www.nohrsc.noaa.gov/snowfall_v2/" TargetMode="External"/><Relationship Id="rId5" Type="http://schemas.openxmlformats.org/officeDocument/2006/relationships/hyperlink" Target="https://data.gis.ny.gov/maps/aa96f425af4e4b999a4b02ab7ee69286/about" TargetMode="External"/><Relationship Id="rId6" Type="http://schemas.openxmlformats.org/officeDocument/2006/relationships/hyperlink" Target="https://data.gis.ny.gov/maps/d2eacb538cc14f0a94492868baf7fc8f/abou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658368" y="1490472"/>
            <a:ext cx="9298432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CIE 500 PROJECT</a:t>
            </a:r>
            <a:br>
              <a:rPr lang="en-US"/>
            </a:br>
            <a:r>
              <a:rPr lang="en-US"/>
              <a:t>HOW THE HEAVY SNOW AFFECT NYS HIGHWAY NETWORK</a:t>
            </a:r>
            <a:endParaRPr/>
          </a:p>
        </p:txBody>
      </p:sp>
      <p:sp>
        <p:nvSpPr>
          <p:cNvPr id="73" name="Google Shape;73;p1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/>
              <a:t>Prof. Fan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/>
              <a:t>Dongyang Wu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74" y="1017775"/>
            <a:ext cx="8142774" cy="58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61" y="920560"/>
            <a:ext cx="5773271" cy="593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872414"/>
            <a:ext cx="4902922" cy="598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38" y="1317729"/>
            <a:ext cx="5450043" cy="467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6781" y="1185082"/>
            <a:ext cx="5515745" cy="513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References </a:t>
            </a:r>
            <a:endParaRPr/>
          </a:p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566926" y="2185417"/>
            <a:ext cx="9999474" cy="129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AutoNum type="arabicPeriod"/>
            </a:pPr>
            <a:r>
              <a:rPr lang="en-US"/>
              <a:t>Modelling severe weather impact on traffic mobility and evaluating cross-regional applicability to functionally distinct segments in cold region highway networks,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https://www.sciencedirect.com/science/article/pii/S2666188824002193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AutoNum type="arabicPeriod"/>
            </a:pPr>
            <a:r>
              <a:rPr lang="en-US"/>
              <a:t>National Gridded Snowfall Analysis,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https://www.nohrsc.noaa.gov/snowfall_v2/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AutoNum type="arabicPeriod"/>
            </a:pPr>
            <a:r>
              <a:rPr lang="en-US"/>
              <a:t>NY State Thruway Roads,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https://data.gis.ny.gov/maps/aa96f425af4e4b999a4b02ab7ee69286/about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AutoNum type="arabicPeriod"/>
            </a:pPr>
            <a:r>
              <a:rPr lang="en-US"/>
              <a:t>Traffic Monitoring,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https://data.gis.ny.gov/maps/d2eacb538cc14f0a94492868baf7fc8f/about</a:t>
            </a:r>
            <a:endParaRPr/>
          </a:p>
          <a:p>
            <a:pPr indent="-205740" lvl="0" marL="3429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280022" y="1159872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222219" y="2011312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US"/>
              <a:t>Modelling Severe Weather Impact on Traffic Mobility in Cold Region Highway Networks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Study Focus: Analyzes how snowfall and temperature affect traffic volume on highways in Alberta, Canada.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Method: Regression models using EDVF, snowfall, and temperature for 6 highway sites.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Vehicle Classification: Used FDOT + PNN to separate passenger cars, light, and heavy trucks.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2279" y="2011312"/>
            <a:ext cx="3769285" cy="477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527" y="899362"/>
            <a:ext cx="4818451" cy="1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Data source </a:t>
            </a:r>
            <a:endParaRPr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AADT (Annual Average Daily Traffic)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Snow depth (inches)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Speed limit (mph)</a:t>
            </a:r>
            <a:endParaRPr/>
          </a:p>
          <a:p>
            <a:pPr indent="-2286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</a:pPr>
            <a:r>
              <a:rPr lang="en-US"/>
              <a:t>Road length (feet)</a:t>
            </a:r>
            <a:endParaRPr/>
          </a:p>
        </p:txBody>
      </p:sp>
      <p:sp>
        <p:nvSpPr>
          <p:cNvPr id="89" name="Google Shape;89;p3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495" y="997540"/>
            <a:ext cx="4859505" cy="309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5202" y="4091797"/>
            <a:ext cx="4794089" cy="272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21" y="989832"/>
            <a:ext cx="11955358" cy="487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419147" y="1065507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DATA ANALYSIS</a:t>
            </a:r>
            <a:endParaRPr/>
          </a:p>
        </p:txBody>
      </p:sp>
      <p:pic>
        <p:nvPicPr>
          <p:cNvPr descr="A screenshot of a computer program&#10;&#10;AI-generated content may be incorrect." id="103" name="Google Shape;1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47" y="1656439"/>
            <a:ext cx="7378102" cy="520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 code&#10;&#10;AI-generated content may be incorrect.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62" y="1052679"/>
            <a:ext cx="6633893" cy="26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3462" y="1671262"/>
            <a:ext cx="5978538" cy="50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277" y="3680029"/>
            <a:ext cx="5563995" cy="30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280" y="1101072"/>
            <a:ext cx="6415960" cy="5546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760" y="1056944"/>
            <a:ext cx="5465701" cy="229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03" y="991035"/>
            <a:ext cx="5353797" cy="33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5225" y="991035"/>
            <a:ext cx="6430272" cy="527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689" y="1310486"/>
            <a:ext cx="5506218" cy="51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581" y="1310486"/>
            <a:ext cx="5819605" cy="349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2019-04-04T19:20:28Z</dcterms:created>
  <dc:creator>Division of University Communications</dc:creator>
</cp:coreProperties>
</file>